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54864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445752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6800" b="1">
                <a:solidFill>
                  <a:srgbClr val="D4A853"/>
                </a:solidFill>
                <a:latin typeface="Microsoft YaHei"/>
              </a:defRPr>
            </a:pPr>
            <a:r>
              <a:t>老板如何上AI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291840"/>
            <a:ext cx="9445752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400" b="1">
                <a:solidFill>
                  <a:srgbClr val="DADAE2"/>
                </a:solidFill>
                <a:latin typeface="Microsoft YaHei"/>
              </a:defRPr>
            </a:pPr>
            <a:r>
              <a:t>大模型与AI应用，谁也替代不了谁</a:t>
            </a:r>
          </a:p>
        </p:txBody>
      </p:sp>
      <p:sp>
        <p:nvSpPr>
          <p:cNvPr id="5" name="Rectangle 4"/>
          <p:cNvSpPr/>
          <p:nvPr/>
        </p:nvSpPr>
        <p:spPr>
          <a:xfrm>
            <a:off x="4270248" y="411480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0" y="4206240"/>
            <a:ext cx="5788152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大模型给答案，真人给信任和行动力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6035040"/>
            <a:ext cx="3959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有人说AI应用创业没戏了？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371600"/>
            <a:ext cx="32004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6858000" cy="3200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1600"/>
              </a:spcAft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●  投资人认为大模型会吞噬所有AI应用</a:t>
            </a:r>
          </a:p>
          <a:p>
            <a:pPr>
              <a:spcAft>
                <a:spcPts val="1600"/>
              </a:spcAft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●  AI应用是在流沙上建房子，一迭代就没了</a:t>
            </a:r>
          </a:p>
          <a:p>
            <a:pPr>
              <a:spcAft>
                <a:spcPts val="1600"/>
              </a:spcAft>
              <a:defRPr sz="3000" b="1">
                <a:solidFill>
                  <a:srgbClr val="D4A853"/>
                </a:solidFill>
                <a:latin typeface="Microsoft YaHei"/>
              </a:defRPr>
            </a:pPr>
            <a:r>
              <a:t>●  我不完全赞同——人类最核心的经验，大模型拿不走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321040" y="1783080"/>
            <a:ext cx="1280160" cy="457200"/>
          </a:xfrm>
          <a:prstGeom prst="roundRect">
            <a:avLst/>
          </a:prstGeom>
          <a:solidFill>
            <a:srgbClr val="33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321040" y="1783080"/>
            <a:ext cx="1280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CC5555"/>
                </a:solidFill>
                <a:latin typeface="Microsoft YaHei"/>
              </a:defRPr>
            </a:pPr>
            <a:r>
              <a:t>✗ 市场悲观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21040" y="2468880"/>
            <a:ext cx="1280160" cy="1371600"/>
          </a:xfrm>
          <a:prstGeom prst="roundRect">
            <a:avLst/>
          </a:prstGeom>
          <a:solidFill>
            <a:srgbClr val="2A3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366760" y="2560320"/>
            <a:ext cx="118872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DADAE2"/>
                </a:solidFill>
                <a:latin typeface="Microsoft YaHei"/>
              </a:defRPr>
            </a:pPr>
            <a:r>
              <a:t>大模型会吮噬所有应用</a:t>
            </a:r>
            <a:br/>
            <a:r>
              <a:t>流沙上建房子</a:t>
            </a:r>
            <a:br/>
            <a:r>
              <a:t>没有机会了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424160" y="1783080"/>
            <a:ext cx="1280160" cy="457200"/>
          </a:xfrm>
          <a:prstGeom prst="roundRect">
            <a:avLst/>
          </a:prstGeom>
          <a:solidFill>
            <a:srgbClr val="2033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424160" y="1783080"/>
            <a:ext cx="1280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44BB77"/>
                </a:solidFill>
                <a:latin typeface="Microsoft YaHei"/>
              </a:defRPr>
            </a:pPr>
            <a:r>
              <a:t>✓ 我的判断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424160" y="2468880"/>
            <a:ext cx="1280160" cy="1371600"/>
          </a:xfrm>
          <a:prstGeom prst="roundRect">
            <a:avLst/>
          </a:prstGeom>
          <a:solidFill>
            <a:srgbClr val="2A3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469880" y="2560320"/>
            <a:ext cx="118872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AFAFF"/>
                </a:solidFill>
                <a:latin typeface="Microsoft YaHei"/>
              </a:defRPr>
            </a:pPr>
            <a:r>
              <a:t>深度服务领域</a:t>
            </a:r>
            <a:br/>
            <a:r>
              <a:t>人际互动+信任</a:t>
            </a:r>
            <a:br/>
            <a:r>
              <a:t>仍有巨大空间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212080"/>
            <a:ext cx="6400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CC5555"/>
                </a:solidFill>
                <a:latin typeface="Microsoft YaHei"/>
              </a:defRPr>
            </a:pPr>
            <a:r>
              <a:t>⚠️ 人类最不愿意分享的经验，大模型再厉害也挖不走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大模型的三个根本局限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ADAE2"/>
                </a:solidFill>
                <a:latin typeface="Microsoft YaHei"/>
              </a:defRPr>
            </a:pPr>
            <a:r>
              <a:t>这些是AI应用创业仍然有机会的核心理由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0200" y="1737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645920" y="1783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148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经验不会公开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578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师傅的直觉、判断、说不清的东西，不会写出来也不会公开讲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37960" y="1737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783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148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主观能动性不足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578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大模型能回答问题，但不会说服你、陪你碰撞、反复调整思路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00200" y="4023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45920" y="4069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4434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AI需要真人互动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864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从知道到做到，需要另一个真人不断引导、说服、推动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537960" y="4023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4069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4434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深度服务是护城河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4864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通用大模型解决广度，AI应用解决深度和温度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141732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400" b="0">
                <a:solidFill>
                  <a:srgbClr val="C49A3C"/>
                </a:solidFill>
                <a:latin typeface="Microsoft YaHei"/>
              </a:defRPr>
            </a:pPr>
            <a:r>
              <a:t>大模型解决不了的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>
                <a:solidFill>
                  <a:srgbClr val="D4A853"/>
                </a:solidFill>
                <a:latin typeface="Microsoft YaHei"/>
              </a:defRPr>
            </a:pPr>
            <a:r>
              <a:t>大模型 vs AI应用 —— 各有各的战场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0760" y="1097280"/>
            <a:ext cx="27432" cy="5029200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097280"/>
            <a:ext cx="5303520" cy="5029200"/>
          </a:xfrm>
          <a:prstGeom prst="roundRect">
            <a:avLst/>
          </a:prstGeom>
          <a:solidFill>
            <a:srgbClr val="1628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17320"/>
            <a:ext cx="5029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000" b="1">
                <a:solidFill>
                  <a:srgbClr val="CC5555"/>
                </a:solidFill>
                <a:latin typeface="Microsoft YaHei"/>
              </a:defRPr>
            </a:pPr>
            <a:r>
              <a:t>通用大模型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解决广度问题，但缺深度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9184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能回答问题，但不能陪你执行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29768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没有主观能动性，不会主动说服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394960"/>
            <a:ext cx="36576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CC5555"/>
                </a:solidFill>
                <a:latin typeface="Microsoft YaHei"/>
              </a:defRPr>
            </a:pPr>
            <a:r>
              <a:t>广度 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55080" y="1097280"/>
            <a:ext cx="5303520" cy="50292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1417320"/>
            <a:ext cx="5029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000" b="1">
                <a:solidFill>
                  <a:srgbClr val="44BB77"/>
                </a:solidFill>
                <a:latin typeface="Microsoft YaHei"/>
              </a:defRPr>
            </a:pPr>
            <a:r>
              <a:t>AI应用创业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2280" y="228600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深度个性化服务，持续人际互动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2280" y="329184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建立信任，陪你碰撞、反复调整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429768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切入垂直领域，做温度和深度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03720" y="5394960"/>
            <a:ext cx="36576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44BB77"/>
                </a:solidFill>
                <a:latin typeface="Microsoft YaHei"/>
              </a:defRPr>
            </a:pPr>
            <a:r>
              <a:t>深度+温度 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AI应用创业的三个切入方向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10972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不做通用功能，做深度、做信任、做温度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572768"/>
            <a:ext cx="292608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深度服务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25880" y="2697480"/>
            <a:ext cx="301752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切入垂直行业</a:t>
            </a:r>
            <a:br/>
            <a:r>
              <a:t>做深度个性化</a:t>
            </a:r>
            <a:br/>
            <a:r>
              <a:t>不做通用工具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301752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572768"/>
            <a:ext cx="292608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2103120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人际互动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83480" y="2697480"/>
            <a:ext cx="301752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持续伴随式服务</a:t>
            </a:r>
            <a:br/>
            <a:r>
              <a:t>引导、说服、推动</a:t>
            </a:r>
            <a:br/>
            <a:r>
              <a:t>从知道到做到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1000" y="301752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0" y="1572768"/>
            <a:ext cx="292608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2103120"/>
            <a:ext cx="2926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建立信任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41080" y="2697480"/>
            <a:ext cx="301752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真人间的信任关系</a:t>
            </a:r>
            <a:br/>
            <a:r>
              <a:t>是大模型替代不了的</a:t>
            </a:r>
            <a:br/>
            <a:r>
              <a:t>这是最大的护城河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182880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445752" cy="17373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200" b="1">
                <a:solidFill>
                  <a:srgbClr val="D4A853"/>
                </a:solidFill>
                <a:latin typeface="Microsoft YaHei"/>
              </a:defRPr>
            </a:pPr>
            <a:r>
              <a:t>大模型给答案</a:t>
            </a:r>
            <a:br/>
            <a:r>
              <a:t>真人给信任和行动力</a:t>
            </a:r>
            <a:br/>
            <a:r>
              <a:t>谁也替代不了谁</a:t>
            </a:r>
          </a:p>
        </p:txBody>
      </p:sp>
      <p:sp>
        <p:nvSpPr>
          <p:cNvPr id="4" name="Rectangle 3"/>
          <p:cNvSpPr/>
          <p:nvPr/>
        </p:nvSpPr>
        <p:spPr>
          <a:xfrm>
            <a:off x="4270248" y="438912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4937760"/>
            <a:ext cx="7616952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DADAE2"/>
                </a:solidFill>
                <a:latin typeface="Microsoft YaHei"/>
              </a:defRPr>
            </a:pPr>
            <a:r>
              <a:t>通用大模型解决广度，AI应用解决深度和温度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54864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371600"/>
            <a:ext cx="10972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000" b="1">
                <a:solidFill>
                  <a:srgbClr val="D4A853"/>
                </a:solidFill>
                <a:latin typeface="Microsoft YaHei"/>
              </a:defRPr>
            </a:pPr>
            <a:r>
              <a:t>聊聊你的行业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DADAE2"/>
                </a:solidFill>
                <a:latin typeface="Microsoft YaHei"/>
              </a:defRPr>
            </a:pPr>
            <a:r>
              <a:t>评论区留下你的行业，看我们如何为每个员工配置替身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200400"/>
            <a:ext cx="30449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3657600"/>
            <a:ext cx="30449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4A853"/>
                </a:solidFill>
                <a:latin typeface="Microsoft YaHei"/>
              </a:defRPr>
            </a:pPr>
            <a:r>
              <a:t>评论区见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754880"/>
            <a:ext cx="8531352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28800" y="5029200"/>
            <a:ext cx="8531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ADAE2"/>
                </a:solidFill>
                <a:latin typeface="Microsoft YaHei"/>
              </a:defRPr>
            </a:pPr>
            <a:r>
              <a:t>老板AI课，持续更新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5943600"/>
            <a:ext cx="3959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