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B305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4270248" y="548640"/>
            <a:ext cx="3657600" cy="27432"/>
          </a:xfrm>
          <a:prstGeom prst="rect">
            <a:avLst/>
          </a:prstGeom>
          <a:solidFill>
            <a:srgbClr val="8A6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371600" y="1645920"/>
            <a:ext cx="9445752" cy="137160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6800" b="1">
                <a:solidFill>
                  <a:srgbClr val="D4A853"/>
                </a:solidFill>
                <a:latin typeface="Microsoft YaHei"/>
              </a:defRPr>
            </a:pPr>
            <a:r>
              <a:t>老板如何上AI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71600" y="3291840"/>
            <a:ext cx="9445752" cy="64008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3400" b="1">
                <a:solidFill>
                  <a:srgbClr val="DADAE2"/>
                </a:solidFill>
                <a:latin typeface="Microsoft YaHei"/>
              </a:defRPr>
            </a:pPr>
            <a:r>
              <a:t>大模型与AI应用，谁也替代不了谁</a:t>
            </a:r>
          </a:p>
        </p:txBody>
      </p:sp>
      <p:sp>
        <p:nvSpPr>
          <p:cNvPr id="5" name="Rectangle 4"/>
          <p:cNvSpPr/>
          <p:nvPr/>
        </p:nvSpPr>
        <p:spPr>
          <a:xfrm>
            <a:off x="4270248" y="4114800"/>
            <a:ext cx="3657600" cy="27432"/>
          </a:xfrm>
          <a:prstGeom prst="rect">
            <a:avLst/>
          </a:prstGeom>
          <a:solidFill>
            <a:srgbClr val="8A6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3200400" y="4206240"/>
            <a:ext cx="5788152" cy="54864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2600" b="1">
                <a:solidFill>
                  <a:srgbClr val="FAFAFF"/>
                </a:solidFill>
                <a:latin typeface="Microsoft YaHei"/>
              </a:defRPr>
            </a:pPr>
            <a:r>
              <a:t>大模型给答案，真人给信任和行动力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0" y="6035040"/>
            <a:ext cx="3959352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1800" b="0">
                <a:solidFill>
                  <a:srgbClr val="8A6E2E"/>
                </a:solidFill>
                <a:latin typeface="Microsoft YaHei"/>
              </a:defRPr>
            </a:pPr>
            <a:r>
              <a:t>龙虾军团 · 影子团队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B305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82296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4400" b="1">
                <a:solidFill>
                  <a:srgbClr val="D4A853"/>
                </a:solidFill>
                <a:latin typeface="Microsoft YaHei"/>
              </a:defRPr>
            </a:pPr>
            <a:r>
              <a:t>有人说AI应用创业没戏了？</a:t>
            </a:r>
          </a:p>
        </p:txBody>
      </p:sp>
      <p:sp>
        <p:nvSpPr>
          <p:cNvPr id="3" name="Rectangle 2"/>
          <p:cNvSpPr/>
          <p:nvPr/>
        </p:nvSpPr>
        <p:spPr>
          <a:xfrm>
            <a:off x="548640" y="1371600"/>
            <a:ext cx="3200400" cy="27432"/>
          </a:xfrm>
          <a:prstGeom prst="rect">
            <a:avLst/>
          </a:prstGeom>
          <a:solidFill>
            <a:srgbClr val="8A6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1645920"/>
            <a:ext cx="6858000" cy="32004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1600"/>
              </a:spcAft>
              <a:defRPr sz="2800" b="1">
                <a:solidFill>
                  <a:srgbClr val="FAFAFF"/>
                </a:solidFill>
                <a:latin typeface="Microsoft YaHei"/>
              </a:defRPr>
            </a:pPr>
            <a:r>
              <a:t>●  投资人认为大模型会吞噬所有AI应用</a:t>
            </a:r>
          </a:p>
          <a:p>
            <a:pPr>
              <a:spcAft>
                <a:spcPts val="1600"/>
              </a:spcAft>
              <a:defRPr sz="2800" b="1">
                <a:solidFill>
                  <a:srgbClr val="FAFAFF"/>
                </a:solidFill>
                <a:latin typeface="Microsoft YaHei"/>
              </a:defRPr>
            </a:pPr>
            <a:r>
              <a:t>●  AI应用是在流沙上建房子，一迭代就没了</a:t>
            </a:r>
          </a:p>
          <a:p>
            <a:pPr>
              <a:spcAft>
                <a:spcPts val="1600"/>
              </a:spcAft>
              <a:defRPr sz="3000" b="1">
                <a:solidFill>
                  <a:srgbClr val="D4A853"/>
                </a:solidFill>
                <a:latin typeface="Microsoft YaHei"/>
              </a:defRPr>
            </a:pPr>
            <a:r>
              <a:t>●  我不完全赞同——人类最核心的经验，大模型拿不走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321040" y="1783080"/>
            <a:ext cx="1280160" cy="457200"/>
          </a:xfrm>
          <a:prstGeom prst="roundRect">
            <a:avLst/>
          </a:prstGeom>
          <a:solidFill>
            <a:srgbClr val="332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321040" y="1783080"/>
            <a:ext cx="128016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2000" b="1">
                <a:solidFill>
                  <a:srgbClr val="CC5555"/>
                </a:solidFill>
                <a:latin typeface="Microsoft YaHei"/>
              </a:defRPr>
            </a:pPr>
            <a:r>
              <a:t>✗ 市场悲观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321040" y="2468880"/>
            <a:ext cx="1280160" cy="1371600"/>
          </a:xfrm>
          <a:prstGeom prst="roundRect">
            <a:avLst/>
          </a:prstGeom>
          <a:solidFill>
            <a:srgbClr val="2A38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366760" y="2560320"/>
            <a:ext cx="1188720" cy="118872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1800" b="1">
                <a:solidFill>
                  <a:srgbClr val="DADAE2"/>
                </a:solidFill>
                <a:latin typeface="Microsoft YaHei"/>
              </a:defRPr>
            </a:pPr>
            <a:r>
              <a:t>大模型会吮噬所有应用</a:t>
            </a:r>
            <a:br/>
            <a:r>
              <a:t>流沙上建房子</a:t>
            </a:r>
            <a:br/>
            <a:r>
              <a:t>没有机会了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0424160" y="1783080"/>
            <a:ext cx="1280160" cy="457200"/>
          </a:xfrm>
          <a:prstGeom prst="roundRect">
            <a:avLst/>
          </a:prstGeom>
          <a:solidFill>
            <a:srgbClr val="2033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424160" y="1783080"/>
            <a:ext cx="128016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2000" b="1">
                <a:solidFill>
                  <a:srgbClr val="44BB77"/>
                </a:solidFill>
                <a:latin typeface="Microsoft YaHei"/>
              </a:defRPr>
            </a:pPr>
            <a:r>
              <a:t>✓ 我的判断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0424160" y="2468880"/>
            <a:ext cx="1280160" cy="1371600"/>
          </a:xfrm>
          <a:prstGeom prst="roundRect">
            <a:avLst/>
          </a:prstGeom>
          <a:solidFill>
            <a:srgbClr val="2A38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469880" y="2560320"/>
            <a:ext cx="1188720" cy="118872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1800" b="1">
                <a:solidFill>
                  <a:srgbClr val="FAFAFF"/>
                </a:solidFill>
                <a:latin typeface="Microsoft YaHei"/>
              </a:defRPr>
            </a:pPr>
            <a:r>
              <a:t>深度服务领域</a:t>
            </a:r>
            <a:br/>
            <a:r>
              <a:t>人际互动+信任</a:t>
            </a:r>
            <a:br/>
            <a:r>
              <a:t>仍有巨大空间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60" y="5212080"/>
            <a:ext cx="6400800" cy="82296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2600" b="1">
                <a:solidFill>
                  <a:srgbClr val="CC5555"/>
                </a:solidFill>
                <a:latin typeface="Microsoft YaHei"/>
              </a:defRPr>
            </a:pPr>
            <a:r>
              <a:t>⚠️ 人类最不愿意分享的经验，大模型再厉害也挖不走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B305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65760"/>
            <a:ext cx="10972800" cy="64008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4400" b="1">
                <a:solidFill>
                  <a:srgbClr val="D4A853"/>
                </a:solidFill>
                <a:latin typeface="Microsoft YaHei"/>
              </a:defRPr>
            </a:pPr>
            <a:r>
              <a:t>大模型的三个根本局限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05840"/>
            <a:ext cx="109728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2400" b="1">
                <a:solidFill>
                  <a:srgbClr val="DADAE2"/>
                </a:solidFill>
                <a:latin typeface="Microsoft YaHei"/>
              </a:defRPr>
            </a:pPr>
            <a:r>
              <a:t>这些是AI应用创业仍然有机会的核心理由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600200" y="1737360"/>
            <a:ext cx="4114800" cy="2057400"/>
          </a:xfrm>
          <a:prstGeom prst="roundRect">
            <a:avLst/>
          </a:prstGeom>
          <a:solidFill>
            <a:srgbClr val="1E35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645920" y="1783080"/>
            <a:ext cx="4023360" cy="347472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3600" b="0">
                <a:solidFill>
                  <a:srgbClr val="FAFAFF"/>
                </a:solidFill>
                <a:latin typeface="Microsoft YaHei"/>
              </a:defRPr>
            </a:pPr>
            <a:r>
              <a:t>🔒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45920" y="2148840"/>
            <a:ext cx="4023360" cy="384048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2600" b="1">
                <a:solidFill>
                  <a:srgbClr val="FAFAFF"/>
                </a:solidFill>
                <a:latin typeface="Microsoft YaHei"/>
              </a:defRPr>
            </a:pPr>
            <a:r>
              <a:t>经验不会公开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45920" y="2578608"/>
            <a:ext cx="4023360" cy="100584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1900" b="1">
                <a:solidFill>
                  <a:srgbClr val="DADAE2"/>
                </a:solidFill>
                <a:latin typeface="Microsoft YaHei"/>
              </a:defRPr>
            </a:pPr>
            <a:r>
              <a:t>师傅的直觉、判断、说不清的东西，不会写出来也不会公开讲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537960" y="1737360"/>
            <a:ext cx="4114800" cy="2057400"/>
          </a:xfrm>
          <a:prstGeom prst="roundRect">
            <a:avLst/>
          </a:prstGeom>
          <a:solidFill>
            <a:srgbClr val="1E35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83680" y="1783080"/>
            <a:ext cx="4023360" cy="347472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3600" b="0">
                <a:solidFill>
                  <a:srgbClr val="FAFAFF"/>
                </a:solidFill>
                <a:latin typeface="Microsoft YaHei"/>
              </a:defRPr>
            </a:pPr>
            <a:r>
              <a:t>🧠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83680" y="2148840"/>
            <a:ext cx="4023360" cy="384048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2600" b="1">
                <a:solidFill>
                  <a:srgbClr val="FAFAFF"/>
                </a:solidFill>
                <a:latin typeface="Microsoft YaHei"/>
              </a:defRPr>
            </a:pPr>
            <a:r>
              <a:t>主观能动性不足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83680" y="2578608"/>
            <a:ext cx="4023360" cy="100584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1900" b="1">
                <a:solidFill>
                  <a:srgbClr val="DADAE2"/>
                </a:solidFill>
                <a:latin typeface="Microsoft YaHei"/>
              </a:defRPr>
            </a:pPr>
            <a:r>
              <a:t>大模型能回答问题，但不会说服你、陪你碰撞、反复调整思路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1600200" y="4023360"/>
            <a:ext cx="4114800" cy="2057400"/>
          </a:xfrm>
          <a:prstGeom prst="roundRect">
            <a:avLst/>
          </a:prstGeom>
          <a:solidFill>
            <a:srgbClr val="1E35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645920" y="4069080"/>
            <a:ext cx="4023360" cy="347472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3600" b="0">
                <a:solidFill>
                  <a:srgbClr val="FAFAFF"/>
                </a:solidFill>
                <a:latin typeface="Microsoft YaHei"/>
              </a:defRPr>
            </a:pPr>
            <a:r>
              <a:t>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645920" y="4434840"/>
            <a:ext cx="4023360" cy="384048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2600" b="1">
                <a:solidFill>
                  <a:srgbClr val="FAFAFF"/>
                </a:solidFill>
                <a:latin typeface="Microsoft YaHei"/>
              </a:defRPr>
            </a:pPr>
            <a:r>
              <a:t>AI需要真人互动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645920" y="4864608"/>
            <a:ext cx="4023360" cy="100584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1900" b="1">
                <a:solidFill>
                  <a:srgbClr val="DADAE2"/>
                </a:solidFill>
                <a:latin typeface="Microsoft YaHei"/>
              </a:defRPr>
            </a:pPr>
            <a:r>
              <a:t>从知道到做到，需要另一个真人不断引导、说服、推动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537960" y="4023360"/>
            <a:ext cx="4114800" cy="2057400"/>
          </a:xfrm>
          <a:prstGeom prst="roundRect">
            <a:avLst/>
          </a:prstGeom>
          <a:solidFill>
            <a:srgbClr val="1E35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583680" y="4069080"/>
            <a:ext cx="4023360" cy="347472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3600" b="0">
                <a:solidFill>
                  <a:srgbClr val="FAFAFF"/>
                </a:solidFill>
                <a:latin typeface="Microsoft YaHei"/>
              </a:defRPr>
            </a:pPr>
            <a:r>
              <a:t>🎯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583680" y="4434840"/>
            <a:ext cx="4023360" cy="384048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2600" b="1">
                <a:solidFill>
                  <a:srgbClr val="FAFAFF"/>
                </a:solidFill>
                <a:latin typeface="Microsoft YaHei"/>
              </a:defRPr>
            </a:pPr>
            <a:r>
              <a:t>深度服务是护城河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583680" y="4864608"/>
            <a:ext cx="4023360" cy="100584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1900" b="1">
                <a:solidFill>
                  <a:srgbClr val="DADAE2"/>
                </a:solidFill>
                <a:latin typeface="Microsoft YaHei"/>
              </a:defRPr>
            </a:pPr>
            <a:r>
              <a:t>通用大模型解决广度，AI应用解决深度和温度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686800" y="1417320"/>
            <a:ext cx="2743200" cy="320040"/>
          </a:xfrm>
          <a:prstGeom prst="rect">
            <a:avLst/>
          </a:prstGeom>
          <a:noFill/>
        </p:spPr>
        <p:txBody>
          <a:bodyPr wrap="square"/>
          <a:lstStyle/>
          <a:p>
            <a:pPr algn="r">
              <a:defRPr sz="1400" b="0">
                <a:solidFill>
                  <a:srgbClr val="C49A3C"/>
                </a:solidFill>
                <a:latin typeface="Microsoft YaHei"/>
              </a:defRPr>
            </a:pPr>
            <a:r>
              <a:t>大模型解决不了的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B305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74320"/>
            <a:ext cx="10972800" cy="54864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4200" b="1">
                <a:solidFill>
                  <a:srgbClr val="D4A853"/>
                </a:solidFill>
                <a:latin typeface="Microsoft YaHei"/>
              </a:defRPr>
            </a:pPr>
            <a:r>
              <a:t>大模型 vs AI应用 —— 各有各的战场</a:t>
            </a:r>
          </a:p>
        </p:txBody>
      </p:sp>
      <p:sp>
        <p:nvSpPr>
          <p:cNvPr id="3" name="Rectangle 2"/>
          <p:cNvSpPr/>
          <p:nvPr/>
        </p:nvSpPr>
        <p:spPr>
          <a:xfrm>
            <a:off x="6080760" y="1097280"/>
            <a:ext cx="27432" cy="5029200"/>
          </a:xfrm>
          <a:prstGeom prst="rect">
            <a:avLst/>
          </a:prstGeom>
          <a:solidFill>
            <a:srgbClr val="E8C8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731520" y="1097280"/>
            <a:ext cx="5303520" cy="5029200"/>
          </a:xfrm>
          <a:prstGeom prst="roundRect">
            <a:avLst/>
          </a:prstGeom>
          <a:solidFill>
            <a:srgbClr val="1628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1417320"/>
            <a:ext cx="5029200" cy="41148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3000" b="1">
                <a:solidFill>
                  <a:srgbClr val="CC5555"/>
                </a:solidFill>
                <a:latin typeface="Microsoft YaHei"/>
              </a:defRPr>
            </a:pPr>
            <a:r>
              <a:t>通用大模型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7280" y="2286000"/>
            <a:ext cx="4389120" cy="54864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2200" b="1">
                <a:solidFill>
                  <a:srgbClr val="DADAE2"/>
                </a:solidFill>
                <a:latin typeface="Microsoft YaHei"/>
              </a:defRPr>
            </a:pPr>
            <a:r>
              <a:t>✗  解决广度问题，但缺深度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3291840"/>
            <a:ext cx="4389120" cy="54864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2200" b="1">
                <a:solidFill>
                  <a:srgbClr val="DADAE2"/>
                </a:solidFill>
                <a:latin typeface="Microsoft YaHei"/>
              </a:defRPr>
            </a:pPr>
            <a:r>
              <a:t>✗  能回答问题，但不能陪你执行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97280" y="4297680"/>
            <a:ext cx="4389120" cy="54864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2200" b="1">
                <a:solidFill>
                  <a:srgbClr val="DADAE2"/>
                </a:solidFill>
                <a:latin typeface="Microsoft YaHei"/>
              </a:defRPr>
            </a:pPr>
            <a:r>
              <a:t>✗  没有主观能动性，不会主动说服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71600" y="5394960"/>
            <a:ext cx="3657600" cy="54864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2600" b="1">
                <a:solidFill>
                  <a:srgbClr val="CC5555"/>
                </a:solidFill>
                <a:latin typeface="Microsoft YaHei"/>
              </a:defRPr>
            </a:pPr>
            <a:r>
              <a:t>广度 ▼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355080" y="1097280"/>
            <a:ext cx="5303520" cy="5029200"/>
          </a:xfrm>
          <a:prstGeom prst="roundRect">
            <a:avLst/>
          </a:prstGeom>
          <a:solidFill>
            <a:srgbClr val="1E35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355080" y="1417320"/>
            <a:ext cx="5029200" cy="41148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3000" b="1">
                <a:solidFill>
                  <a:srgbClr val="44BB77"/>
                </a:solidFill>
                <a:latin typeface="Microsoft YaHei"/>
              </a:defRPr>
            </a:pPr>
            <a:r>
              <a:t>AI应用创业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12280" y="2286000"/>
            <a:ext cx="4389120" cy="54864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2200" b="1">
                <a:solidFill>
                  <a:srgbClr val="FAFAFF"/>
                </a:solidFill>
                <a:latin typeface="Microsoft YaHei"/>
              </a:defRPr>
            </a:pPr>
            <a:r>
              <a:t>✓  深度个性化服务，持续人际互动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12280" y="3291840"/>
            <a:ext cx="4389120" cy="54864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2200" b="1">
                <a:solidFill>
                  <a:srgbClr val="FAFAFF"/>
                </a:solidFill>
                <a:latin typeface="Microsoft YaHei"/>
              </a:defRPr>
            </a:pPr>
            <a:r>
              <a:t>✓  建立信任，陪你碰撞、反复调整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812280" y="4297680"/>
            <a:ext cx="4389120" cy="54864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2200" b="1">
                <a:solidFill>
                  <a:srgbClr val="FAFAFF"/>
                </a:solidFill>
                <a:latin typeface="Microsoft YaHei"/>
              </a:defRPr>
            </a:pPr>
            <a:r>
              <a:t>✓  切入垂直领域，做温度和深度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03720" y="5394960"/>
            <a:ext cx="3657600" cy="54864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2600" b="1">
                <a:solidFill>
                  <a:srgbClr val="44BB77"/>
                </a:solidFill>
                <a:latin typeface="Microsoft YaHei"/>
              </a:defRPr>
            </a:pPr>
            <a:r>
              <a:t>深度+温度 ▲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B305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74320"/>
            <a:ext cx="10972800" cy="54864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4400" b="1">
                <a:solidFill>
                  <a:srgbClr val="D4A853"/>
                </a:solidFill>
                <a:latin typeface="Microsoft YaHei"/>
              </a:defRPr>
            </a:pPr>
            <a:r>
              <a:t>AI应用创业的三个切入方向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10972800" cy="36576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2200" b="1">
                <a:solidFill>
                  <a:srgbClr val="DADAE2"/>
                </a:solidFill>
                <a:latin typeface="Microsoft YaHei"/>
              </a:defRPr>
            </a:pPr>
            <a:r>
              <a:t>不做通用功能，做深度、做信任、做温度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71600" y="1572768"/>
            <a:ext cx="2926080" cy="50292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4000" b="1">
                <a:solidFill>
                  <a:srgbClr val="D4A853"/>
                </a:solidFill>
                <a:latin typeface="Microsoft YaHei"/>
              </a:defRPr>
            </a:pPr>
            <a:r>
              <a:t>01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71600" y="2103120"/>
            <a:ext cx="292608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2800" b="1">
                <a:solidFill>
                  <a:srgbClr val="FAFAFF"/>
                </a:solidFill>
                <a:latin typeface="Microsoft YaHei"/>
              </a:defRPr>
            </a:pPr>
            <a:r>
              <a:t>深度服务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25880" y="2697480"/>
            <a:ext cx="3017520" cy="256032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1900" b="1">
                <a:solidFill>
                  <a:srgbClr val="DADAE2"/>
                </a:solidFill>
                <a:latin typeface="Microsoft YaHei"/>
              </a:defRPr>
            </a:pPr>
            <a:r>
              <a:t>切入垂直行业</a:t>
            </a:r>
            <a:br/>
            <a:r>
              <a:t>做深度个性化</a:t>
            </a:r>
            <a:br/>
            <a:r>
              <a:t>不做通用工具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343400" y="3017520"/>
            <a:ext cx="54864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2200" b="0">
                <a:solidFill>
                  <a:srgbClr val="8A6E2E"/>
                </a:solidFill>
                <a:latin typeface="Microsoft YaHei"/>
              </a:defRPr>
            </a:pPr>
            <a:r>
              <a:t>▶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0" y="1572768"/>
            <a:ext cx="2926080" cy="50292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4000" b="1">
                <a:solidFill>
                  <a:srgbClr val="D4A853"/>
                </a:solidFill>
                <a:latin typeface="Microsoft YaHei"/>
              </a:defRPr>
            </a:pPr>
            <a:r>
              <a:t>02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0" y="2103120"/>
            <a:ext cx="292608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2800" b="1">
                <a:solidFill>
                  <a:srgbClr val="FAFAFF"/>
                </a:solidFill>
                <a:latin typeface="Microsoft YaHei"/>
              </a:defRPr>
            </a:pPr>
            <a:r>
              <a:t>人际互动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983480" y="2697480"/>
            <a:ext cx="3017520" cy="256032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1900" b="1">
                <a:solidFill>
                  <a:srgbClr val="DADAE2"/>
                </a:solidFill>
                <a:latin typeface="Microsoft YaHei"/>
              </a:defRPr>
            </a:pPr>
            <a:r>
              <a:t>持续伴随式服务</a:t>
            </a:r>
            <a:br/>
            <a:r>
              <a:t>引导、说服、推动</a:t>
            </a:r>
            <a:br/>
            <a:r>
              <a:t>从知道到做到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001000" y="3017520"/>
            <a:ext cx="54864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2200" b="0">
                <a:solidFill>
                  <a:srgbClr val="8A6E2E"/>
                </a:solidFill>
                <a:latin typeface="Microsoft YaHei"/>
              </a:defRPr>
            </a:pPr>
            <a:r>
              <a:t>▶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86800" y="1572768"/>
            <a:ext cx="2926080" cy="50292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4000" b="1">
                <a:solidFill>
                  <a:srgbClr val="D4A853"/>
                </a:solidFill>
                <a:latin typeface="Microsoft YaHei"/>
              </a:defRPr>
            </a:pPr>
            <a:r>
              <a:t>03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686800" y="2103120"/>
            <a:ext cx="292608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2800" b="1">
                <a:solidFill>
                  <a:srgbClr val="FAFAFF"/>
                </a:solidFill>
                <a:latin typeface="Microsoft YaHei"/>
              </a:defRPr>
            </a:pPr>
            <a:r>
              <a:t>建立信任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641080" y="2697480"/>
            <a:ext cx="3017520" cy="256032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1900" b="1">
                <a:solidFill>
                  <a:srgbClr val="DADAE2"/>
                </a:solidFill>
                <a:latin typeface="Microsoft YaHei"/>
              </a:defRPr>
            </a:pPr>
            <a:r>
              <a:t>真人间的信任关系</a:t>
            </a:r>
            <a:br/>
            <a:r>
              <a:t>是大模型替代不了的</a:t>
            </a:r>
            <a:br/>
            <a:r>
              <a:t>这是最大的护城河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B305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4270248" y="1828800"/>
            <a:ext cx="3657600" cy="36576"/>
          </a:xfrm>
          <a:prstGeom prst="rect">
            <a:avLst/>
          </a:prstGeom>
          <a:solidFill>
            <a:srgbClr val="E8C8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371600" y="2286000"/>
            <a:ext cx="9445752" cy="173736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5200" b="1">
                <a:solidFill>
                  <a:srgbClr val="D4A853"/>
                </a:solidFill>
                <a:latin typeface="Microsoft YaHei"/>
              </a:defRPr>
            </a:pPr>
            <a:r>
              <a:t>大模型给答案</a:t>
            </a:r>
            <a:br/>
            <a:r>
              <a:t>真人给信任和行动力</a:t>
            </a:r>
            <a:br/>
            <a:r>
              <a:t>谁也替代不了谁</a:t>
            </a:r>
          </a:p>
        </p:txBody>
      </p:sp>
      <p:sp>
        <p:nvSpPr>
          <p:cNvPr id="4" name="Rectangle 3"/>
          <p:cNvSpPr/>
          <p:nvPr/>
        </p:nvSpPr>
        <p:spPr>
          <a:xfrm>
            <a:off x="4270248" y="4389120"/>
            <a:ext cx="3657600" cy="36576"/>
          </a:xfrm>
          <a:prstGeom prst="rect">
            <a:avLst/>
          </a:prstGeom>
          <a:solidFill>
            <a:srgbClr val="E8C8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286000" y="4937760"/>
            <a:ext cx="7616952" cy="54864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2600" b="1">
                <a:solidFill>
                  <a:srgbClr val="DADAE2"/>
                </a:solidFill>
                <a:latin typeface="Microsoft YaHei"/>
              </a:defRPr>
            </a:pPr>
            <a:r>
              <a:t>通用大模型解决广度，AI应用解决深度和温度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B305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4270248" y="548640"/>
            <a:ext cx="3657600" cy="27432"/>
          </a:xfrm>
          <a:prstGeom prst="rect">
            <a:avLst/>
          </a:prstGeom>
          <a:solidFill>
            <a:srgbClr val="8A6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371600"/>
            <a:ext cx="10972800" cy="82296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5000" b="1">
                <a:solidFill>
                  <a:srgbClr val="D4A853"/>
                </a:solidFill>
                <a:latin typeface="Microsoft YaHei"/>
              </a:defRPr>
            </a:pPr>
            <a:r>
              <a:t>聊聊你的行业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2194560"/>
            <a:ext cx="109728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2800" b="1">
                <a:solidFill>
                  <a:srgbClr val="DADAE2"/>
                </a:solidFill>
                <a:latin typeface="Microsoft YaHei"/>
              </a:defRPr>
            </a:pPr>
            <a:r>
              <a:t>评论区留下你的行业，看我们如何为每个员工配置替身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0" y="3200400"/>
            <a:ext cx="3044952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3600" b="0">
                <a:solidFill>
                  <a:srgbClr val="FAFAFF"/>
                </a:solidFill>
                <a:latin typeface="Microsoft YaHei"/>
              </a:defRPr>
            </a:pPr>
            <a:r>
              <a:t>💬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0" y="3657600"/>
            <a:ext cx="3044952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2400" b="1">
                <a:solidFill>
                  <a:srgbClr val="D4A853"/>
                </a:solidFill>
                <a:latin typeface="Microsoft YaHei"/>
              </a:defRPr>
            </a:pPr>
            <a:r>
              <a:t>评论区见</a:t>
            </a:r>
          </a:p>
        </p:txBody>
      </p:sp>
      <p:sp>
        <p:nvSpPr>
          <p:cNvPr id="7" name="Rectangle 6"/>
          <p:cNvSpPr/>
          <p:nvPr/>
        </p:nvSpPr>
        <p:spPr>
          <a:xfrm>
            <a:off x="1828800" y="4754880"/>
            <a:ext cx="8531352" cy="27432"/>
          </a:xfrm>
          <a:prstGeom prst="rect">
            <a:avLst/>
          </a:prstGeom>
          <a:solidFill>
            <a:srgbClr val="8A6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828800" y="5029200"/>
            <a:ext cx="8531352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2400" b="1">
                <a:solidFill>
                  <a:srgbClr val="DADAE2"/>
                </a:solidFill>
                <a:latin typeface="Microsoft YaHei"/>
              </a:defRPr>
            </a:pPr>
            <a:r>
              <a:t>老板AI课，持续更新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14800" y="5943600"/>
            <a:ext cx="3959352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1800" b="0">
                <a:solidFill>
                  <a:srgbClr val="8A6E2E"/>
                </a:solidFill>
                <a:latin typeface="Microsoft YaHei"/>
              </a:defRPr>
            </a:pPr>
            <a:r>
              <a:t>龙虾军团 · 影子团队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