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270248" y="548640"/>
            <a:ext cx="3657600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9445752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6800" b="1">
                <a:solidFill>
                  <a:srgbClr val="D4A853"/>
                </a:solidFill>
                <a:latin typeface="Microsoft YaHei"/>
              </a:defRPr>
            </a:pPr>
            <a:r>
              <a:t>老板如何上AI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246120"/>
            <a:ext cx="9445752" cy="6400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400" b="1">
                <a:solidFill>
                  <a:srgbClr val="DADAE2"/>
                </a:solidFill>
                <a:latin typeface="Microsoft YaHei"/>
              </a:defRPr>
            </a:pPr>
            <a:r>
              <a:t>大模型与AI应用，谁也替代不了谁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0248" y="4114800"/>
            <a:ext cx="3657600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200400" y="4206240"/>
            <a:ext cx="5788152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FAFAFF"/>
                </a:solidFill>
                <a:latin typeface="Microsoft YaHei"/>
              </a:defRPr>
            </a:pPr>
            <a:r>
              <a:t>大模型给答案，真人给信任和行动力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6035040"/>
            <a:ext cx="39593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0">
                <a:solidFill>
                  <a:srgbClr val="8A6E2E"/>
                </a:solidFill>
                <a:latin typeface="Microsoft YaHei"/>
              </a:defRPr>
            </a:pPr>
            <a:r>
              <a:t>龙虾军团 · 影子团队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7315200" cy="82296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4400" b="1">
                <a:solidFill>
                  <a:srgbClr val="D4A853"/>
                </a:solidFill>
                <a:latin typeface="Microsoft YaHei"/>
              </a:defRPr>
            </a:pPr>
            <a:r>
              <a:t>有人说AI应用创业没戏了？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371600"/>
            <a:ext cx="3200400" cy="27432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6858000" cy="32004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Aft>
                <a:spcPts val="1600"/>
              </a:spcAft>
              <a:defRPr sz="2800" b="1">
                <a:solidFill>
                  <a:srgbClr val="FAFAFF"/>
                </a:solidFill>
                <a:latin typeface="Microsoft YaHei"/>
              </a:defRPr>
            </a:pPr>
            <a:r>
              <a:t>●  投资人说：通用大模型会越来越强</a:t>
            </a:r>
            <a:br/>
            <a:r>
              <a:t>    最后所有应用都会被大模型吃掉</a:t>
            </a:r>
          </a:p>
          <a:p>
            <a:pPr>
              <a:spcAft>
                <a:spcPts val="1600"/>
              </a:spcAft>
              <a:defRPr sz="2800" b="1">
                <a:solidFill>
                  <a:srgbClr val="FAFAFF"/>
                </a:solidFill>
                <a:latin typeface="Microsoft YaHei"/>
              </a:defRPr>
            </a:pPr>
            <a:r>
              <a:t>●  他们说：AI应用是在流沙上建房子</a:t>
            </a:r>
            <a:br/>
            <a:r>
              <a:t>    大模型一迭代，你做的东西全被吸收</a:t>
            </a:r>
          </a:p>
          <a:p>
            <a:pPr>
              <a:spcAft>
                <a:spcPts val="1600"/>
              </a:spcAft>
              <a:defRPr sz="3000" b="1">
                <a:solidFill>
                  <a:srgbClr val="D4A853"/>
                </a:solidFill>
                <a:latin typeface="Microsoft YaHei"/>
              </a:defRPr>
            </a:pPr>
            <a:r>
              <a:t>●  这个观点，我不完全赞同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63840" y="1783080"/>
            <a:ext cx="1737360" cy="502920"/>
          </a:xfrm>
          <a:prstGeom prst="roundRect">
            <a:avLst/>
          </a:prstGeom>
          <a:solidFill>
            <a:srgbClr val="332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0" y="1783080"/>
            <a:ext cx="17373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CC5555"/>
                </a:solidFill>
                <a:latin typeface="Microsoft YaHei"/>
              </a:defRPr>
            </a:pPr>
            <a:r>
              <a:t>✗ 市场声音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63840" y="2377440"/>
            <a:ext cx="1737360" cy="201168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2468880"/>
            <a:ext cx="164592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1">
                <a:solidFill>
                  <a:srgbClr val="DADAE2"/>
                </a:solidFill>
                <a:latin typeface="Microsoft YaHei"/>
              </a:defRPr>
            </a:pPr>
            <a:r>
              <a:t>大模型吞噬一切</a:t>
            </a:r>
            <a:br/>
            <a:r>
              <a:t>流沙上建房子</a:t>
            </a:r>
            <a:br/>
            <a:r>
              <a:t>AI应用没机会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66960" y="1783080"/>
            <a:ext cx="1737360" cy="502920"/>
          </a:xfrm>
          <a:prstGeom prst="roundRect">
            <a:avLst/>
          </a:prstGeom>
          <a:solidFill>
            <a:srgbClr val="2033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66960" y="1783080"/>
            <a:ext cx="17373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44BB77"/>
                </a:solidFill>
                <a:latin typeface="Microsoft YaHei"/>
              </a:defRPr>
            </a:pPr>
            <a:r>
              <a:t>✓ 我的判断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966960" y="2377440"/>
            <a:ext cx="1737360" cy="201168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2680" y="2468880"/>
            <a:ext cx="1645920" cy="18288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800" b="1">
                <a:solidFill>
                  <a:srgbClr val="FAFAFF"/>
                </a:solidFill>
                <a:latin typeface="Microsoft YaHei"/>
              </a:defRPr>
            </a:pPr>
            <a:r>
              <a:t>人类核心经验</a:t>
            </a:r>
            <a:br/>
            <a:r>
              <a:t>大模型挖不走</a:t>
            </a:r>
            <a:br/>
            <a:r>
              <a:t>应用仍有空间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029200"/>
            <a:ext cx="6400800" cy="11887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CC5555"/>
                </a:solidFill>
                <a:latin typeface="Microsoft YaHei"/>
              </a:defRPr>
            </a:pPr>
            <a:r>
              <a:t>⚠️ 关键问题：人类最核心的经验技巧，会愿意跟大模型分享吗？不会的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400" b="1">
                <a:solidFill>
                  <a:srgbClr val="D4A853"/>
                </a:solidFill>
                <a:latin typeface="Microsoft YaHei"/>
              </a:defRPr>
            </a:pPr>
            <a:r>
              <a:t>为什么大模型替代不了AI应用？两个理由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280160"/>
            <a:ext cx="5029200" cy="219456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371600"/>
            <a:ext cx="44805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🔐  理由一：核心经验挖不走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965960"/>
            <a:ext cx="448056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二十年老师傅判断客户能不能成</a:t>
            </a:r>
            <a:br/>
            <a:r>
              <a:t>• 靠说不清道不明的直觉</a:t>
            </a:r>
            <a:br/>
            <a:r>
              <a:t>• 他不会写出来，也不会公开讲</a:t>
            </a:r>
            <a:br/>
            <a:r>
              <a:t>• 大模型挖不走人类最不愿分享的经验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280160"/>
            <a:ext cx="5029200" cy="219456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0" y="1371600"/>
            <a:ext cx="44805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🗣️  理由二：主观能动性比不上人类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965960"/>
            <a:ext cx="448056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• 人追求自己能理解、能执行的知识</a:t>
            </a:r>
            <a:br/>
            <a:r>
              <a:t>• 从"知道"到"做到"需真人引导说服</a:t>
            </a:r>
            <a:br/>
            <a:r>
              <a:t>• 大模型不会陪你碰撞、调整思路</a:t>
            </a:r>
            <a:br/>
            <a:r>
              <a:t>• 信任和互动，大模型替代不了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840480"/>
            <a:ext cx="5029200" cy="219456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931920"/>
            <a:ext cx="44805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📦  经验只存在于真人互动中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4526280"/>
            <a:ext cx="448056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行业里真正值钱的经验</a:t>
            </a:r>
            <a:br/>
            <a:r>
              <a:t>只有通过长期互动才能获取</a:t>
            </a:r>
            <a:br/>
            <a:r>
              <a:t>大模型给的是信息，不是经验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3840480"/>
            <a:ext cx="5029200" cy="219456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3931920"/>
            <a:ext cx="4480560" cy="5029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🤝  信任是最后一公里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4526280"/>
            <a:ext cx="448056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大模型能回答问题</a:t>
            </a:r>
            <a:br/>
            <a:r>
              <a:t>但它不会说服你</a:t>
            </a:r>
            <a:br/>
            <a:r>
              <a:t>不会陪你反复调整思路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200" b="1">
                <a:solidFill>
                  <a:srgbClr val="D4A853"/>
                </a:solidFill>
                <a:latin typeface="Microsoft YaHei"/>
              </a:defRPr>
            </a:pPr>
            <a:r>
              <a:t>大模型能让你"知道"，但做不到让你"做到"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80160"/>
            <a:ext cx="54864" cy="502920"/>
          </a:xfrm>
          <a:prstGeom prst="rect">
            <a:avLst/>
          </a:prstGeom>
          <a:solidFill>
            <a:srgbClr val="CC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475488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CC5555"/>
                </a:solidFill>
                <a:latin typeface="Microsoft YaHei"/>
              </a:defRPr>
            </a:pPr>
            <a:r>
              <a:t>大模型：给答案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4572000" cy="4114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3000" b="1">
                <a:solidFill>
                  <a:srgbClr val="DADAE2"/>
                </a:solidFill>
                <a:latin typeface="Microsoft YaHei"/>
              </a:defRPr>
            </a:pPr>
            <a:r>
              <a:t>• 能回答任何问题</a:t>
            </a:r>
            <a:br/>
            <a:r>
              <a:t>• 但不会说服你</a:t>
            </a:r>
            <a:br/>
            <a:r>
              <a:t>• 不会陪你聊天碰撞</a:t>
            </a:r>
            <a:br/>
            <a:r>
              <a:t>• 不会反复调整思路</a:t>
            </a:r>
            <a:br/>
            <a:r>
              <a:t>• 没有主观能动性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5806440" y="1280160"/>
            <a:ext cx="27432" cy="5029200"/>
          </a:xfrm>
          <a:prstGeom prst="rect">
            <a:avLst/>
          </a:prstGeom>
          <a:solidFill>
            <a:srgbClr val="D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1280160"/>
            <a:ext cx="54864" cy="502920"/>
          </a:xfrm>
          <a:prstGeom prst="rect">
            <a:avLst/>
          </a:prstGeom>
          <a:solidFill>
            <a:srgbClr val="44BB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34440"/>
            <a:ext cx="53035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2600" b="1">
                <a:solidFill>
                  <a:srgbClr val="44BB77"/>
                </a:solidFill>
                <a:latin typeface="Microsoft YaHei"/>
              </a:defRPr>
            </a:pPr>
            <a:r>
              <a:t>真人：给行动力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920240"/>
            <a:ext cx="5303520" cy="41148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defRPr sz="3000" b="1">
                <a:solidFill>
                  <a:srgbClr val="FAFAFF"/>
                </a:solidFill>
                <a:latin typeface="Microsoft YaHei"/>
              </a:defRPr>
            </a:pPr>
            <a:r>
              <a:t>• 持续引导、说服、推动</a:t>
            </a:r>
            <a:br/>
            <a:r>
              <a:t>• 陪你聊天碰撞、反复调整</a:t>
            </a:r>
            <a:br/>
            <a:r>
              <a:t>• 建立人与人之间的信任</a:t>
            </a:r>
            <a:br/>
            <a:r>
              <a:t>• 把"知道"变成"做到"</a:t>
            </a:r>
            <a:br/>
            <a:r>
              <a:t>• 这恰恰是AI做不到的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109728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400" b="1">
                <a:solidFill>
                  <a:srgbClr val="D4A853"/>
                </a:solidFill>
                <a:latin typeface="Microsoft YaHei"/>
              </a:defRPr>
            </a:pPr>
            <a:r>
              <a:t>初步判断：AI应用创业的正确方向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1480" y="2011680"/>
            <a:ext cx="3474720" cy="411480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331720"/>
            <a:ext cx="73152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800" b="1">
                <a:solidFill>
                  <a:srgbClr val="D4A853"/>
                </a:solidFill>
                <a:latin typeface="Microsoft YaHei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063240"/>
            <a:ext cx="310896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400" b="1">
                <a:solidFill>
                  <a:srgbClr val="FAFAFF"/>
                </a:solidFill>
                <a:latin typeface="Microsoft YaHei"/>
              </a:defRPr>
            </a:pPr>
            <a:r>
              <a:t>深度个性化</a:t>
            </a:r>
            <a:br/>
            <a:r>
              <a:t>服务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4206240"/>
            <a:ext cx="2011679" cy="18288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320040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200" b="1">
                <a:solidFill>
                  <a:srgbClr val="DADAE2"/>
                </a:solidFill>
                <a:latin typeface="Microsoft YaHei"/>
              </a:defRPr>
            </a:pPr>
            <a:r>
              <a:t>不做通用功能</a:t>
            </a:r>
            <a:br/>
            <a:r>
              <a:t>切特定人群具体痛点</a:t>
            </a:r>
            <a:br/>
            <a:r>
              <a:t>做人工做不了的事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3794760"/>
            <a:ext cx="4572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69080" y="2011680"/>
            <a:ext cx="3474720" cy="411480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43400" y="2331720"/>
            <a:ext cx="73152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800" b="1">
                <a:solidFill>
                  <a:srgbClr val="D4A853"/>
                </a:solidFill>
                <a:latin typeface="Microsoft YaHei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1960" y="3063240"/>
            <a:ext cx="310896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400" b="1">
                <a:solidFill>
                  <a:srgbClr val="FAFAFF"/>
                </a:solidFill>
                <a:latin typeface="Microsoft YaHei"/>
              </a:defRPr>
            </a:pPr>
            <a:r>
              <a:t>持续人际</a:t>
            </a:r>
            <a:br/>
            <a:r>
              <a:t>互动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4206240"/>
            <a:ext cx="2011679" cy="18288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4480560"/>
            <a:ext cx="320040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200" b="1">
                <a:solidFill>
                  <a:srgbClr val="DADAE2"/>
                </a:solidFill>
                <a:latin typeface="Microsoft YaHei"/>
              </a:defRPr>
            </a:pPr>
            <a:r>
              <a:t>需要引导说服推动</a:t>
            </a:r>
            <a:br/>
            <a:r>
              <a:t>需要聊天碰撞调整思路</a:t>
            </a:r>
            <a:br/>
            <a:r>
              <a:t>需要人与人之间的信任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79" y="3794760"/>
            <a:ext cx="45720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2011680"/>
            <a:ext cx="3474720" cy="4114800"/>
          </a:xfrm>
          <a:prstGeom prst="roundRect">
            <a:avLst/>
          </a:prstGeom>
          <a:solidFill>
            <a:srgbClr val="1E35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01000" y="2331720"/>
            <a:ext cx="73152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4800" b="1">
                <a:solidFill>
                  <a:srgbClr val="D4A853"/>
                </a:solidFill>
                <a:latin typeface="Microsoft YaHei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9559" y="3063240"/>
            <a:ext cx="310896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3400" b="1">
                <a:solidFill>
                  <a:srgbClr val="FAFAFF"/>
                </a:solidFill>
                <a:latin typeface="Microsoft YaHei"/>
              </a:defRPr>
            </a:pPr>
            <a:r>
              <a:t>建立信任</a:t>
            </a:r>
            <a:br/>
            <a:r>
              <a:t>壁垒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58200" y="4206240"/>
            <a:ext cx="2011679" cy="18288"/>
          </a:xfrm>
          <a:prstGeom prst="rect">
            <a:avLst/>
          </a:prstGeom>
          <a:solidFill>
            <a:srgbClr val="8A6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0" y="4480560"/>
            <a:ext cx="3200400" cy="14630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200" b="1">
                <a:solidFill>
                  <a:srgbClr val="DADAE2"/>
                </a:solidFill>
                <a:latin typeface="Microsoft YaHei"/>
              </a:defRPr>
            </a:pPr>
            <a:r>
              <a:t>长期陪伴形成信任资产</a:t>
            </a:r>
            <a:br/>
            <a:r>
              <a:t>经验随时间积累无法复制</a:t>
            </a:r>
            <a:br/>
            <a:r>
              <a:t>越深越难替代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270248" y="1463040"/>
            <a:ext cx="3657600" cy="36576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828800"/>
            <a:ext cx="9445752" cy="32004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5200" b="1">
                <a:solidFill>
                  <a:srgbClr val="D4A853"/>
                </a:solidFill>
                <a:latin typeface="Microsoft YaHei"/>
              </a:defRPr>
            </a:pPr>
            <a:r>
              <a:t>大模型给答案</a:t>
            </a:r>
            <a:br/>
            <a:r>
              <a:t>真人给信任和行动力</a:t>
            </a:r>
            <a:br/>
            <a:r>
              <a:t>谁也替代不了谁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5303520"/>
            <a:ext cx="7616952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600" b="1">
                <a:solidFill>
                  <a:srgbClr val="DADAE2"/>
                </a:solidFill>
                <a:latin typeface="Microsoft YaHei"/>
              </a:defRPr>
            </a:pPr>
            <a:r>
              <a:t>通用大模型解决广度，AI应用解决深度和温度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097280"/>
            <a:ext cx="9445752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企业AI底层框架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169164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900" b="1">
                <a:solidFill>
                  <a:srgbClr val="FAFAFF"/>
                </a:solidFill>
                <a:latin typeface="Microsoft YaHei"/>
              </a:defRPr>
            </a:pPr>
            <a:r>
              <a:t>保护好公司各岗位AI自动化资产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24028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000" b="1">
                <a:solidFill>
                  <a:srgbClr val="DADAE2"/>
                </a:solidFill>
                <a:latin typeface="Microsoft YaHei"/>
              </a:defRPr>
            </a:pPr>
            <a:r>
              <a:t>为每个员工配置替身，让替身指挥一百多个bot去工作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0248" y="3017520"/>
            <a:ext cx="3657600" cy="27432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71600" y="3566160"/>
            <a:ext cx="9445752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800" b="1">
                <a:solidFill>
                  <a:srgbClr val="D4A853"/>
                </a:solidFill>
                <a:latin typeface="Microsoft YaHei"/>
              </a:defRPr>
            </a:pPr>
            <a:r>
              <a:t>评论区留下行业，看我怎么做</a:t>
            </a:r>
          </a:p>
        </p:txBody>
      </p:sp>
      <p:sp>
        <p:nvSpPr>
          <p:cNvPr id="7" name="Rectangle 6"/>
          <p:cNvSpPr/>
          <p:nvPr/>
        </p:nvSpPr>
        <p:spPr>
          <a:xfrm>
            <a:off x="4270248" y="4572000"/>
            <a:ext cx="3657600" cy="27432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5120640"/>
            <a:ext cx="9445752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2400" b="1">
                <a:solidFill>
                  <a:srgbClr val="FAFAFF"/>
                </a:solidFill>
                <a:latin typeface="Microsoft YaHei"/>
              </a:defRPr>
            </a:pPr>
            <a:r>
              <a:t>关注我，一起搭建企业AI落地框架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6035040"/>
            <a:ext cx="9445752" cy="36576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defRPr sz="1600" b="0">
                <a:solidFill>
                  <a:srgbClr val="8A6E2E"/>
                </a:solidFill>
                <a:latin typeface="Microsoft YaHei"/>
              </a:defRPr>
            </a:pPr>
            <a:r>
              <a:t>各岗位AI自动化资产保存在公司，经验不流失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24727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93307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6188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3046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9048" y="6345936"/>
            <a:ext cx="54864" cy="54864"/>
          </a:xfrm>
          <a:prstGeom prst="rect">
            <a:avLst/>
          </a:prstGeom>
          <a:solidFill>
            <a:srgbClr val="E8C8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